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8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2" r:id="rId12"/>
    <p:sldId id="284" r:id="rId13"/>
    <p:sldId id="267" r:id="rId14"/>
    <p:sldId id="260" r:id="rId15"/>
    <p:sldId id="271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782"/>
    <a:srgbClr val="3493C4"/>
    <a:srgbClr val="219D5B"/>
    <a:srgbClr val="00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1902" autoAdjust="0"/>
  </p:normalViewPr>
  <p:slideViewPr>
    <p:cSldViewPr snapToGrid="0">
      <p:cViewPr varScale="1">
        <p:scale>
          <a:sx n="100" d="100"/>
          <a:sy n="100" d="100"/>
        </p:scale>
        <p:origin x="16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B5D7-136A-4A98-B8A4-20DE7AFDAC09}" type="datetimeFigureOut">
              <a:rPr lang="sv-SE" smtClean="0"/>
              <a:t>2020-04-20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709CF-0200-43DF-B589-E9FCA88D04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1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733" y="635000"/>
            <a:ext cx="7755467" cy="2510893"/>
          </a:xfrm>
        </p:spPr>
        <p:txBody>
          <a:bodyPr anchor="ctr">
            <a:normAutofit/>
          </a:bodyPr>
          <a:lstStyle>
            <a:lvl1pPr algn="l">
              <a:defRPr sz="5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733" y="3237968"/>
            <a:ext cx="775546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40A-F98E-448F-B5AD-36AC876A8DE5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21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638175"/>
            <a:ext cx="5800724" cy="7048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381125"/>
            <a:ext cx="5800725" cy="35147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6BE8-651E-4FFC-88FF-3CE3C78581EA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6705600" y="2819400"/>
            <a:ext cx="1752600" cy="1828800"/>
            <a:chOff x="4272" y="1584"/>
            <a:chExt cx="912" cy="1008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272" y="1584"/>
              <a:ext cx="912" cy="1008"/>
            </a:xfrm>
            <a:prstGeom prst="roundRect">
              <a:avLst>
                <a:gd name="adj" fmla="val 16667"/>
              </a:avLst>
            </a:prstGeom>
            <a:solidFill>
              <a:srgbClr val="123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272" y="1968"/>
              <a:ext cx="576" cy="624"/>
            </a:xfrm>
            <a:prstGeom prst="rect">
              <a:avLst/>
            </a:prstGeom>
            <a:solidFill>
              <a:srgbClr val="123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5" name="Platshållare för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19900" y="3019425"/>
            <a:ext cx="1466850" cy="15049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Faktaruta – med plats för lite text</a:t>
            </a:r>
          </a:p>
        </p:txBody>
      </p:sp>
    </p:spTree>
    <p:extLst>
      <p:ext uri="{BB962C8B-B14F-4D97-AF65-F5344CB8AC3E}">
        <p14:creationId xmlns:p14="http://schemas.microsoft.com/office/powerpoint/2010/main" val="364501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aktaruta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638175"/>
            <a:ext cx="5800724" cy="7048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381125"/>
            <a:ext cx="5800725" cy="35147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C7B2-0401-4694-ADBC-31F25E582E9E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oup 44"/>
          <p:cNvGrpSpPr>
            <a:grpSpLocks/>
          </p:cNvGrpSpPr>
          <p:nvPr userDrawn="1"/>
        </p:nvGrpSpPr>
        <p:grpSpPr bwMode="auto">
          <a:xfrm>
            <a:off x="6705600" y="2438400"/>
            <a:ext cx="1752600" cy="1828800"/>
            <a:chOff x="4272" y="1584"/>
            <a:chExt cx="912" cy="1008"/>
          </a:xfrm>
        </p:grpSpPr>
        <p:sp>
          <p:nvSpPr>
            <p:cNvPr id="16" name="AutoShape 42"/>
            <p:cNvSpPr>
              <a:spLocks noChangeArrowheads="1"/>
            </p:cNvSpPr>
            <p:nvPr/>
          </p:nvSpPr>
          <p:spPr bwMode="auto">
            <a:xfrm>
              <a:off x="4272" y="1584"/>
              <a:ext cx="912" cy="1008"/>
            </a:xfrm>
            <a:prstGeom prst="roundRect">
              <a:avLst>
                <a:gd name="adj" fmla="val 16667"/>
              </a:avLst>
            </a:prstGeom>
            <a:solidFill>
              <a:srgbClr val="0DA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4272" y="1968"/>
              <a:ext cx="576" cy="624"/>
            </a:xfrm>
            <a:prstGeom prst="rect">
              <a:avLst/>
            </a:prstGeom>
            <a:solidFill>
              <a:srgbClr val="0DA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5" name="Platshållare för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19900" y="2609850"/>
            <a:ext cx="1466850" cy="15049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Faktaruta – med plats för lite text</a:t>
            </a:r>
          </a:p>
        </p:txBody>
      </p:sp>
      <p:pic>
        <p:nvPicPr>
          <p:cNvPr id="18" name="Picture 49" descr="Vaxholmslinj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0"/>
            <a:ext cx="91440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5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733" y="638175"/>
            <a:ext cx="7755467" cy="2730488"/>
          </a:xfrm>
        </p:spPr>
        <p:txBody>
          <a:bodyPr anchor="ctr">
            <a:normAutofit/>
          </a:bodyPr>
          <a:lstStyle>
            <a:lvl1pPr>
              <a:defRPr sz="5500"/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avsnittsrubrik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33" y="3395652"/>
            <a:ext cx="77554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04FA-2695-4831-AD19-761E2827A812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53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77215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38175"/>
            <a:ext cx="7762875" cy="4257675"/>
          </a:xfrm>
        </p:spPr>
        <p:txBody>
          <a:bodyPr anchor="ctr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avsnittsrubrik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EDE-C578-45A0-B11E-2ADF2DC4473B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14" descr="Vaxholmslinj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9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2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772150"/>
          </a:xfrm>
          <a:prstGeom prst="rect">
            <a:avLst/>
          </a:prstGeom>
          <a:solidFill>
            <a:srgbClr val="219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38175"/>
            <a:ext cx="7762875" cy="4257675"/>
          </a:xfrm>
        </p:spPr>
        <p:txBody>
          <a:bodyPr anchor="ctr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avsnittsrubrik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C5AB-F5E5-4BA8-BB12-17F96B343C43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14" descr="Vaxholmslinj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8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1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772150"/>
          </a:xfrm>
          <a:prstGeom prst="rect">
            <a:avLst/>
          </a:prstGeom>
          <a:solidFill>
            <a:srgbClr val="349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38175"/>
            <a:ext cx="7762875" cy="4257675"/>
          </a:xfrm>
        </p:spPr>
        <p:txBody>
          <a:bodyPr anchor="ctr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avsnittsrubrik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350B-2DAA-401C-B399-2DCE6BDB6FCD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14" descr="Vaxholmslinj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1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772150"/>
          </a:xfrm>
          <a:prstGeom prst="rect">
            <a:avLst/>
          </a:prstGeom>
          <a:solidFill>
            <a:srgbClr val="084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38175"/>
            <a:ext cx="7762875" cy="4257675"/>
          </a:xfrm>
        </p:spPr>
        <p:txBody>
          <a:bodyPr anchor="ctr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avsnittsrubrik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C0D-EC93-4D07-937B-73C4E5937C19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14" descr="Vaxholmslinj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8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7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381125"/>
            <a:ext cx="3810000" cy="35147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1125"/>
            <a:ext cx="3829050" cy="35147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257-0886-461C-940D-1C6A5561E837}" type="datetime1">
              <a:rPr lang="sv-SE" smtClean="0"/>
              <a:t>2020-04-20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753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38175"/>
            <a:ext cx="7762875" cy="70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385888"/>
            <a:ext cx="3802856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2238375"/>
            <a:ext cx="3802856" cy="2657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85888"/>
            <a:ext cx="382905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38375"/>
            <a:ext cx="3829049" cy="2657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7B67-5594-4C9A-96FA-023C8AD2CF1F}" type="datetime1">
              <a:rPr lang="sv-SE" smtClean="0"/>
              <a:t>2020-04-20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866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F107-5AE3-43E4-95A9-660BE9471C77}" type="datetime1">
              <a:rPr lang="sv-SE" smtClean="0"/>
              <a:t>2020-04-20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84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blå">
    <p:bg>
      <p:bgPr>
        <a:solidFill>
          <a:srgbClr val="3493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012345"/>
              </a:gs>
              <a:gs pos="100000">
                <a:srgbClr val="08478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638176"/>
            <a:ext cx="7762874" cy="4257674"/>
          </a:xfrm>
        </p:spPr>
        <p:txBody>
          <a:bodyPr anchor="ctr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Välkommen till…</a:t>
            </a:r>
            <a:br>
              <a:rPr lang="sv-SE" dirty="0"/>
            </a:br>
            <a:r>
              <a:rPr lang="sv-SE" dirty="0"/>
              <a:t>här skriver du</a:t>
            </a:r>
            <a:br>
              <a:rPr lang="sv-SE" dirty="0"/>
            </a:br>
            <a:r>
              <a:rPr lang="sv-SE" dirty="0"/>
              <a:t>din huvudrubrik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5" y="6299201"/>
            <a:ext cx="1262250" cy="365125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3FBDDC8A-09E0-42F0-A579-85A77C2227BF}" type="datetime1">
              <a:rPr lang="sv-SE" smtClean="0"/>
              <a:t>2020-04-20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775" y="6299201"/>
            <a:ext cx="4419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Föredragshållare,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14" descr="Vaxholmslinj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Vaxholms_stad_CMYK_VIT-L_1309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5" y="6007100"/>
            <a:ext cx="1524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75751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C0DE-69C8-4D2B-9917-0CEF2F8BE6DB}" type="datetime1">
              <a:rPr lang="sv-SE" smtClean="0"/>
              <a:t>2020-04-20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6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3318-9C8F-47D0-A2C3-8A79C5C6F961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1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8FAA-99BE-492F-B929-9E758090EA08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38" descr="Vaxholmslinje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8400"/>
            <a:ext cx="9144000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2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4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7FEA-110B-4DB0-B9E1-8E41A18B5577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2" descr="Vaxholmslinj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8713"/>
            <a:ext cx="914400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0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257E-FFAA-4FA4-8845-61519C9838FD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0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axholmslinje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1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342C-BAF5-4586-B4E8-77CF49855CAB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0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axholmslinje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538"/>
            <a:ext cx="9144000" cy="11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9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B627-517E-40CD-9F99-9F27C8AE2563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9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axholmslinje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7300"/>
            <a:ext cx="91440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5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96E1-E9B8-43F8-B9FE-A9DCD8B1BB0F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axholmslinje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2413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638175"/>
            <a:ext cx="7762874" cy="704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381125"/>
            <a:ext cx="7762875" cy="351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1775" y="6299201"/>
            <a:ext cx="1548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fld id="{FABC77D2-C05D-4697-9D7C-97D058AF70B5}" type="datetime1">
              <a:rPr lang="sv-SE" smtClean="0"/>
              <a:pPr/>
              <a:t>2020-04-20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1" y="6299201"/>
            <a:ext cx="3886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Här skriver du din huvudrubrik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4300" y="107951"/>
            <a:ext cx="72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14" descr="Vaxholmslinje1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2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0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77" r:id="rId10"/>
    <p:sldLayoutId id="2147483678" r:id="rId11"/>
    <p:sldLayoutId id="2147483663" r:id="rId12"/>
    <p:sldLayoutId id="2147483673" r:id="rId13"/>
    <p:sldLayoutId id="2147483674" r:id="rId14"/>
    <p:sldLayoutId id="2147483675" r:id="rId15"/>
    <p:sldLayoutId id="2147483676" r:id="rId16"/>
    <p:sldLayoutId id="2147483664" r:id="rId17"/>
    <p:sldLayoutId id="2147483665" r:id="rId18"/>
    <p:sldLayoutId id="2147483666" r:id="rId19"/>
    <p:sldLayoutId id="2147483667" r:id="rId20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2160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Årsredovisning 2019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1794-6DA8-4CC4-AB15-585D32D60AB5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752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0" y="1529246"/>
            <a:ext cx="5796793" cy="38638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64253" y="219860"/>
            <a:ext cx="4995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VaxholmSans" panose="02000503040000020004" pitchFamily="2" charset="0"/>
              </a:rPr>
              <a:t>För att öka trivsel och lugn bland de</a:t>
            </a:r>
          </a:p>
          <a:p>
            <a:r>
              <a:rPr lang="sv-SE" dirty="0">
                <a:latin typeface="VaxholmSans" panose="02000503040000020004" pitchFamily="2" charset="0"/>
              </a:rPr>
              <a:t>äldre har Vaxholms äldreboende köpt in</a:t>
            </a:r>
          </a:p>
          <a:p>
            <a:r>
              <a:rPr lang="sv-SE" b="1" dirty="0">
                <a:latin typeface="VaxholmSans" panose="02000503040000020004" pitchFamily="2" charset="0"/>
              </a:rPr>
              <a:t>”robotkatter” </a:t>
            </a:r>
            <a:r>
              <a:rPr lang="sv-SE" dirty="0">
                <a:latin typeface="VaxholmSans" panose="02000503040000020004" pitchFamily="2" charset="0"/>
              </a:rPr>
              <a:t>som nu ligger och spinner,</a:t>
            </a:r>
          </a:p>
          <a:p>
            <a:r>
              <a:rPr lang="sv-SE" dirty="0">
                <a:latin typeface="VaxholmSans" panose="02000503040000020004" pitchFamily="2" charset="0"/>
              </a:rPr>
              <a:t>jamar och skapar god stämning.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48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4934" y="252282"/>
            <a:ext cx="7762874" cy="704850"/>
          </a:xfrm>
        </p:spPr>
        <p:txBody>
          <a:bodyPr/>
          <a:lstStyle/>
          <a:p>
            <a:r>
              <a:rPr lang="sv-SE" b="1" dirty="0">
                <a:solidFill>
                  <a:schemeClr val="accent1"/>
                </a:solidFill>
              </a:rPr>
              <a:t>Positiva resultat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680846" y="607972"/>
            <a:ext cx="2139193" cy="257542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91,8% minst godkända i alla ämnen </a:t>
            </a:r>
            <a:r>
              <a:rPr lang="sv-SE" b="1" dirty="0"/>
              <a:t>åk 9.</a:t>
            </a:r>
          </a:p>
          <a:p>
            <a:pPr algn="ctr"/>
            <a:r>
              <a:rPr lang="sv-SE" dirty="0"/>
              <a:t>Genomsnittligt meritvärde 257.</a:t>
            </a:r>
          </a:p>
          <a:p>
            <a:pPr algn="ctr"/>
            <a:r>
              <a:rPr lang="sv-SE" dirty="0"/>
              <a:t>98 % behöriga till gymnasieskolan.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2617662" y="3776346"/>
            <a:ext cx="3454664" cy="124583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Socialförvaltningen har ökat </a:t>
            </a:r>
            <a:r>
              <a:rPr lang="sv-SE" b="1" dirty="0"/>
              <a:t>digitaliseringsgraden</a:t>
            </a:r>
            <a:r>
              <a:rPr lang="sv-SE" dirty="0"/>
              <a:t>. Ex. </a:t>
            </a:r>
            <a:r>
              <a:rPr lang="sv-SE" dirty="0" err="1"/>
              <a:t>nyckelfri</a:t>
            </a:r>
            <a:r>
              <a:rPr lang="sv-SE" dirty="0"/>
              <a:t> hemtjänst, digitala matinköp hemtjänst, robotkatter. 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316401" y="3471616"/>
            <a:ext cx="2111033" cy="15505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Minskat matsvinn</a:t>
            </a:r>
          </a:p>
          <a:p>
            <a:pPr algn="ctr"/>
            <a:r>
              <a:rPr lang="sv-SE" dirty="0"/>
              <a:t> I genomsnitt en köttbulle/tallrik (18 gr)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6262554" y="3808034"/>
            <a:ext cx="2736915" cy="12202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Jämställt deltagande </a:t>
            </a:r>
            <a:r>
              <a:rPr lang="sv-SE" dirty="0"/>
              <a:t>i idrottsaktiviteter 49% deltagartillfällen tjejer.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90048" y="1666851"/>
            <a:ext cx="3819252" cy="13177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Andra plats av Sveriges kommuner i trygghetsundersökning</a:t>
            </a:r>
          </a:p>
          <a:p>
            <a:pPr algn="ctr"/>
            <a:r>
              <a:rPr lang="sv-SE" dirty="0"/>
              <a:t>NRI </a:t>
            </a:r>
            <a:r>
              <a:rPr lang="sv-SE" b="1" dirty="0"/>
              <a:t>trygghet</a:t>
            </a:r>
            <a:r>
              <a:rPr lang="sv-SE" dirty="0"/>
              <a:t>: 76</a:t>
            </a: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083" y="1245355"/>
            <a:ext cx="2422547" cy="1938038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4025836" y="95713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HME</a:t>
            </a:r>
          </a:p>
        </p:txBody>
      </p:sp>
    </p:spTree>
    <p:extLst>
      <p:ext uri="{BB962C8B-B14F-4D97-AF65-F5344CB8AC3E}">
        <p14:creationId xmlns:p14="http://schemas.microsoft.com/office/powerpoint/2010/main" val="248440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4934" y="252282"/>
            <a:ext cx="7762874" cy="704850"/>
          </a:xfrm>
        </p:spPr>
        <p:txBody>
          <a:bodyPr/>
          <a:lstStyle/>
          <a:p>
            <a:r>
              <a:rPr lang="sv-SE" b="1" dirty="0">
                <a:solidFill>
                  <a:schemeClr val="accent1"/>
                </a:solidFill>
              </a:rPr>
              <a:t>Utmaningar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415577" y="1628337"/>
            <a:ext cx="2583892" cy="16250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Kompetensförsörjning</a:t>
            </a:r>
          </a:p>
          <a:p>
            <a:pPr algn="ctr"/>
            <a:r>
              <a:rPr lang="sv-SE" dirty="0"/>
              <a:t>Pedagoger, lärare </a:t>
            </a:r>
            <a:r>
              <a:rPr lang="sv-SE" dirty="0" err="1"/>
              <a:t>mfl</a:t>
            </a:r>
            <a:r>
              <a:rPr lang="sv-SE" dirty="0"/>
              <a:t>.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2922026" y="3717551"/>
            <a:ext cx="3036163" cy="124583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Inflytande och delaktighet</a:t>
            </a:r>
          </a:p>
          <a:p>
            <a:pPr algn="ctr"/>
            <a:r>
              <a:rPr lang="sv-SE" dirty="0"/>
              <a:t>NII 32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110964" y="3808034"/>
            <a:ext cx="2506698" cy="10648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Nyanlända</a:t>
            </a:r>
          </a:p>
          <a:p>
            <a:pPr algn="ctr"/>
            <a:r>
              <a:rPr lang="sv-SE" b="1" dirty="0"/>
              <a:t>Ekonomiskt bistånd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6262554" y="3808034"/>
            <a:ext cx="2736915" cy="12202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Tillsynsverksamhet och  underhållsskuld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110964" y="1723720"/>
            <a:ext cx="3819252" cy="13177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Tillgänglighet</a:t>
            </a:r>
          </a:p>
          <a:p>
            <a:pPr algn="ctr"/>
            <a:r>
              <a:rPr lang="sv-SE" dirty="0"/>
              <a:t>Medborgarundersökning: 57 till 44</a:t>
            </a:r>
          </a:p>
          <a:p>
            <a:pPr algn="ctr"/>
            <a:r>
              <a:rPr lang="sv-SE" dirty="0"/>
              <a:t>NKI- företagare: 60</a:t>
            </a:r>
          </a:p>
        </p:txBody>
      </p:sp>
      <p:sp>
        <p:nvSpPr>
          <p:cNvPr id="3" name="Rektangel med rundade hörn 2"/>
          <p:cNvSpPr/>
          <p:nvPr/>
        </p:nvSpPr>
        <p:spPr>
          <a:xfrm>
            <a:off x="4266371" y="1723720"/>
            <a:ext cx="1691818" cy="9144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Digitalisering</a:t>
            </a:r>
          </a:p>
        </p:txBody>
      </p:sp>
    </p:spTree>
    <p:extLst>
      <p:ext uri="{BB962C8B-B14F-4D97-AF65-F5344CB8AC3E}">
        <p14:creationId xmlns:p14="http://schemas.microsoft.com/office/powerpoint/2010/main" val="267583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7C0161-3700-44D3-8A24-66875C92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 b="1" dirty="0">
                <a:solidFill>
                  <a:schemeClr val="accent1"/>
                </a:solidFill>
              </a:rPr>
              <a:t>Årets</a:t>
            </a:r>
            <a:r>
              <a:rPr lang="sv-SE" dirty="0"/>
              <a:t> </a:t>
            </a:r>
            <a:r>
              <a:rPr lang="sv-SE" sz="3000" b="1" dirty="0">
                <a:solidFill>
                  <a:schemeClr val="accent1"/>
                </a:solidFill>
              </a:rPr>
              <a:t>resultat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46DD867-C7EA-4B57-8998-B000260F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108" y="2355112"/>
            <a:ext cx="7952847" cy="11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3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C20D5-F2E0-44D4-9034-71DD68CC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 b="1" dirty="0">
                <a:solidFill>
                  <a:schemeClr val="accent1"/>
                </a:solidFill>
              </a:rPr>
              <a:t>Investeringsredovisning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8B73487-6586-46BA-8432-8C8C2027B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428" y="2182252"/>
            <a:ext cx="10572897" cy="17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324" y="352950"/>
            <a:ext cx="7762874" cy="704850"/>
          </a:xfrm>
        </p:spPr>
        <p:txBody>
          <a:bodyPr>
            <a:normAutofit/>
          </a:bodyPr>
          <a:lstStyle/>
          <a:p>
            <a:r>
              <a:rPr lang="sv-SE" sz="3000" b="1" dirty="0">
                <a:solidFill>
                  <a:schemeClr val="accent1"/>
                </a:solidFill>
              </a:rPr>
              <a:t>Måluppfyllelse och god ekonomisk hushållning</a:t>
            </a:r>
          </a:p>
        </p:txBody>
      </p:sp>
      <p:sp>
        <p:nvSpPr>
          <p:cNvPr id="6" name="Rektangel 5"/>
          <p:cNvSpPr/>
          <p:nvPr/>
        </p:nvSpPr>
        <p:spPr>
          <a:xfrm>
            <a:off x="629392" y="1057800"/>
            <a:ext cx="7801543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850"/>
              </a:spcAft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Vaxholms stad bedömer att kommunen har god ekonomisk hushållning om: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50"/>
              </a:spcAft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 än 50 procent av den aggregerade måluppfyllelsen visar </a:t>
            </a:r>
            <a:r>
              <a:rPr lang="sv-SE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uppfylld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(grönt) eller </a:t>
            </a:r>
            <a:r>
              <a:rPr lang="sv-SE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på väg att uppfyllas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(gult) inom </a:t>
            </a:r>
            <a:r>
              <a:rPr lang="sv-S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 målområdena.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94" y="2281806"/>
            <a:ext cx="8644426" cy="25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0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2EA4A5-0EB9-4DDC-AF19-61F5E779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605" y="428451"/>
            <a:ext cx="7762874" cy="704850"/>
          </a:xfrm>
        </p:spPr>
        <p:txBody>
          <a:bodyPr>
            <a:normAutofit/>
          </a:bodyPr>
          <a:lstStyle/>
          <a:p>
            <a:r>
              <a:rPr lang="sv-SE" sz="3000" b="1" dirty="0">
                <a:solidFill>
                  <a:schemeClr val="accent1"/>
                </a:solidFill>
              </a:rPr>
              <a:t>Utveckling av årsredovisningen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A139D2-A103-41A3-B86A-26C04600F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 Lag om Kommunal Bokföring och Redovisning</a:t>
            </a:r>
          </a:p>
          <a:p>
            <a:r>
              <a:rPr lang="sv-SE" dirty="0"/>
              <a:t>Roslagsvatten AB inkluderad i de sammanställda räkenskaperna Vasavägen 13 är exkluderad</a:t>
            </a:r>
          </a:p>
          <a:p>
            <a:r>
              <a:rPr lang="sv-SE" dirty="0"/>
              <a:t>Översikt över verksamhetens utveckling</a:t>
            </a:r>
          </a:p>
          <a:p>
            <a:r>
              <a:rPr lang="sv-SE" dirty="0"/>
              <a:t>Exploateringsredovisning</a:t>
            </a:r>
          </a:p>
          <a:p>
            <a:r>
              <a:rPr lang="sv-SE" dirty="0"/>
              <a:t>Symboler för Agenda 2030</a:t>
            </a:r>
          </a:p>
          <a:p>
            <a:r>
              <a:rPr lang="sv-SE" dirty="0"/>
              <a:t>Hänt under 2019</a:t>
            </a:r>
          </a:p>
          <a:p>
            <a:r>
              <a:rPr lang="sv-SE" dirty="0"/>
              <a:t>Åtgärdsplaner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92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38901" y="2055915"/>
            <a:ext cx="7762874" cy="704850"/>
          </a:xfrm>
        </p:spPr>
        <p:txBody>
          <a:bodyPr/>
          <a:lstStyle/>
          <a:p>
            <a:r>
              <a:rPr lang="sv-SE" b="1" dirty="0">
                <a:solidFill>
                  <a:schemeClr val="accent1"/>
                </a:solidFill>
              </a:rPr>
              <a:t>Hänt i Vaxholm 2019</a:t>
            </a:r>
          </a:p>
        </p:txBody>
      </p:sp>
    </p:spTree>
    <p:extLst>
      <p:ext uri="{BB962C8B-B14F-4D97-AF65-F5344CB8AC3E}">
        <p14:creationId xmlns:p14="http://schemas.microsoft.com/office/powerpoint/2010/main" val="341041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/>
          <a:stretch/>
        </p:blipFill>
        <p:spPr>
          <a:xfrm>
            <a:off x="4563611" y="0"/>
            <a:ext cx="4580389" cy="3117779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109057" y="313429"/>
            <a:ext cx="4189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Under 2019 startade Vaxholms stads</a:t>
            </a:r>
          </a:p>
          <a:p>
            <a:r>
              <a:rPr lang="sv-SE" b="1" dirty="0"/>
              <a:t>jobbcoach</a:t>
            </a:r>
            <a:r>
              <a:rPr lang="sv-SE" dirty="0"/>
              <a:t> som ger stöd till arbetssökande,</a:t>
            </a:r>
          </a:p>
          <a:p>
            <a:r>
              <a:rPr lang="sv-SE" dirty="0"/>
              <a:t>ordnar rekryteringsträffar och</a:t>
            </a:r>
          </a:p>
          <a:p>
            <a:r>
              <a:rPr lang="sv-SE" dirty="0"/>
              <a:t>hjälper lokala företag med rekrytering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46695"/>
            <a:ext cx="4563612" cy="238829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702030" y="36775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latin typeface="VaxholmSans" panose="02000503040000020004" pitchFamily="2" charset="0"/>
              </a:rPr>
              <a:t>I september presenterade Vaxholms stad</a:t>
            </a:r>
          </a:p>
          <a:p>
            <a:r>
              <a:rPr lang="sv-SE" dirty="0">
                <a:latin typeface="VaxholmSans" panose="02000503040000020004" pitchFamily="2" charset="0"/>
              </a:rPr>
              <a:t>en </a:t>
            </a:r>
            <a:r>
              <a:rPr lang="sv-SE" b="1" dirty="0">
                <a:latin typeface="VaxholmSans" panose="02000503040000020004" pitchFamily="2" charset="0"/>
              </a:rPr>
              <a:t>informationskampanj</a:t>
            </a:r>
            <a:r>
              <a:rPr lang="sv-SE" dirty="0">
                <a:latin typeface="VaxholmSans" panose="02000503040000020004" pitchFamily="2" charset="0"/>
              </a:rPr>
              <a:t>, bland annat på</a:t>
            </a:r>
          </a:p>
          <a:p>
            <a:r>
              <a:rPr lang="sv-SE" dirty="0">
                <a:latin typeface="VaxholmSans" panose="02000503040000020004" pitchFamily="2" charset="0"/>
              </a:rPr>
              <a:t>stadens busshållplatser, om våld i nära</a:t>
            </a:r>
          </a:p>
          <a:p>
            <a:r>
              <a:rPr lang="sv-SE" dirty="0">
                <a:latin typeface="VaxholmSans" panose="02000503040000020004" pitchFamily="2" charset="0"/>
              </a:rPr>
              <a:t>relationer.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25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ruta 18"/>
          <p:cNvSpPr txBox="1"/>
          <p:nvPr/>
        </p:nvSpPr>
        <p:spPr>
          <a:xfrm>
            <a:off x="103515" y="257007"/>
            <a:ext cx="5613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Ytterby gruvas </a:t>
            </a:r>
            <a:r>
              <a:rPr lang="sv-SE" sz="2000" dirty="0"/>
              <a:t>pris </a:t>
            </a:r>
          </a:p>
          <a:p>
            <a:r>
              <a:rPr lang="sv-SE" sz="2000" dirty="0"/>
              <a:t>”</a:t>
            </a:r>
            <a:r>
              <a:rPr lang="sv-SE" sz="2000" dirty="0" err="1"/>
              <a:t>Historical</a:t>
            </a:r>
            <a:r>
              <a:rPr lang="sv-SE" sz="2000" dirty="0"/>
              <a:t> landmark” uppmärksammades</a:t>
            </a:r>
            <a:r>
              <a:rPr lang="sv-SE" sz="2800" dirty="0"/>
              <a:t> </a:t>
            </a:r>
            <a:endParaRPr lang="sv-SE" sz="16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7" y="1088004"/>
            <a:ext cx="2876365" cy="215727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8195"/>
            <a:ext cx="2565947" cy="322259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916" y1="82141" x2="23916" y2="82141"/>
                        <a14:backgroundMark x1="13493" y1="85939" x2="41611" y2="84525"/>
                        <a14:backgroundMark x1="4363" y1="88768" x2="4363" y2="88768"/>
                        <a14:backgroundMark x1="4982" y1="88323" x2="5306" y2="4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4182" y="1933119"/>
            <a:ext cx="4540924" cy="302728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337889" y="3575675"/>
            <a:ext cx="4007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VaxholmSans" panose="02000503040000020004" pitchFamily="2" charset="0"/>
              </a:rPr>
              <a:t>Nyinflyttade välkomnas </a:t>
            </a:r>
            <a:r>
              <a:rPr lang="sv-SE" dirty="0">
                <a:latin typeface="VaxholmSans" panose="02000503040000020004" pitchFamily="2" charset="0"/>
              </a:rPr>
              <a:t>med boken ”En smakbit av Vaxholm”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949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45" y="0"/>
            <a:ext cx="3691155" cy="276836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80845" y="3078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latin typeface="VaxholmSans" panose="02000503040000020004" pitchFamily="2" charset="0"/>
              </a:rPr>
              <a:t>Frivilliga dykare har i samarbete med</a:t>
            </a:r>
          </a:p>
          <a:p>
            <a:r>
              <a:rPr lang="sv-SE" dirty="0">
                <a:latin typeface="VaxholmSans" panose="02000503040000020004" pitchFamily="2" charset="0"/>
              </a:rPr>
              <a:t>Vaxholms stad rensat bottnar från skräp. Ca 5 ton skärp har plockats upp.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5" y="2322823"/>
            <a:ext cx="3944133" cy="292559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576193" y="3378233"/>
            <a:ext cx="445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VaxholmSans" panose="02000503040000020004" pitchFamily="2" charset="0"/>
              </a:rPr>
              <a:t>Två örlogsskepp </a:t>
            </a:r>
            <a:r>
              <a:rPr lang="sv-SE" dirty="0">
                <a:latin typeface="VaxholmSans" panose="02000503040000020004" pitchFamily="2" charset="0"/>
              </a:rPr>
              <a:t>från 1600-talet har hittats i Oxdjupet. Regalskeppet Vasas systerfartyg Äpplet, Kronan eller Scepter?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372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542"/>
            <a:ext cx="4978770" cy="331861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21639" y="232362"/>
            <a:ext cx="8753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VaxholmSans" panose="02000503040000020004" pitchFamily="2" charset="0"/>
              </a:rPr>
              <a:t>I september invigdes den nybyggda </a:t>
            </a:r>
            <a:r>
              <a:rPr lang="sv-SE" sz="2400" b="1" dirty="0">
                <a:latin typeface="VaxholmSans" panose="02000503040000020004" pitchFamily="2" charset="0"/>
              </a:rPr>
              <a:t>förskolan Blynäsviken</a:t>
            </a:r>
            <a:r>
              <a:rPr lang="sv-SE" sz="2400" dirty="0">
                <a:latin typeface="VaxholmSans" panose="02000503040000020004" pitchFamily="2" charset="0"/>
              </a:rPr>
              <a:t>.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25" y="920530"/>
            <a:ext cx="4170975" cy="278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5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29" y="1307816"/>
            <a:ext cx="6219071" cy="4146047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06866" y="233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latin typeface="VaxholmSans" panose="02000503040000020004" pitchFamily="2" charset="0"/>
              </a:rPr>
              <a:t>Många tog chansen att ge sina synpunkter</a:t>
            </a:r>
          </a:p>
          <a:p>
            <a:r>
              <a:rPr lang="sv-SE" dirty="0">
                <a:latin typeface="VaxholmSans" panose="02000503040000020004" pitchFamily="2" charset="0"/>
              </a:rPr>
              <a:t>inför arbetet med stadens nya</a:t>
            </a:r>
          </a:p>
          <a:p>
            <a:r>
              <a:rPr lang="sv-SE" dirty="0">
                <a:latin typeface="VaxholmSans" panose="02000503040000020004" pitchFamily="2" charset="0"/>
              </a:rPr>
              <a:t>översiktsplan, </a:t>
            </a:r>
            <a:r>
              <a:rPr lang="sv-SE" b="1" dirty="0">
                <a:latin typeface="VaxholmSans" panose="02000503040000020004" pitchFamily="2" charset="0"/>
              </a:rPr>
              <a:t>”Vaxholm 2040” och hållbarhetsstrategi.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5" y="2827090"/>
            <a:ext cx="2391911" cy="1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t="9983" r="15927"/>
          <a:stretch/>
        </p:blipFill>
        <p:spPr>
          <a:xfrm>
            <a:off x="6174451" y="0"/>
            <a:ext cx="2969549" cy="35697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5984" cy="492944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36" y="3099943"/>
            <a:ext cx="2744249" cy="1829499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174451" y="3667191"/>
            <a:ext cx="2611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VaxholmSans" panose="02000503040000020004" pitchFamily="2" charset="0"/>
              </a:rPr>
              <a:t>En nyhet 2019 var Vaxholms stadsbiblioteks</a:t>
            </a:r>
          </a:p>
          <a:p>
            <a:r>
              <a:rPr lang="sv-SE" sz="2000" dirty="0">
                <a:latin typeface="VaxholmSans" panose="02000503040000020004" pitchFamily="2" charset="0"/>
              </a:rPr>
              <a:t>eldrivna </a:t>
            </a:r>
            <a:r>
              <a:rPr lang="sv-SE" sz="2000" b="1" dirty="0">
                <a:latin typeface="VaxholmSans" panose="02000503040000020004" pitchFamily="2" charset="0"/>
              </a:rPr>
              <a:t>lådcykel</a:t>
            </a:r>
            <a:r>
              <a:rPr lang="sv-SE" sz="2000" dirty="0">
                <a:latin typeface="VaxholmSans" panose="02000503040000020004" pitchFamily="2" charset="0"/>
              </a:rPr>
              <a:t>.</a:t>
            </a:r>
          </a:p>
        </p:txBody>
      </p:sp>
      <p:sp>
        <p:nvSpPr>
          <p:cNvPr id="9" name="Rektangel 8"/>
          <p:cNvSpPr/>
          <p:nvPr/>
        </p:nvSpPr>
        <p:spPr>
          <a:xfrm>
            <a:off x="3361638" y="196066"/>
            <a:ext cx="2695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latin typeface="VaxholmSans" panose="02000503040000020004" pitchFamily="2" charset="0"/>
              </a:rPr>
              <a:t>Kulturnatt</a:t>
            </a:r>
            <a:r>
              <a:rPr lang="sv-SE" sz="2000" dirty="0">
                <a:latin typeface="VaxholmSans" panose="02000503040000020004" pitchFamily="2" charset="0"/>
              </a:rPr>
              <a:t> Vaxholm bjöd på kultur i alla möjliga former.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84228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axholms Sta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4782"/>
      </a:accent1>
      <a:accent2>
        <a:srgbClr val="3493C4"/>
      </a:accent2>
      <a:accent3>
        <a:srgbClr val="00B0AB"/>
      </a:accent3>
      <a:accent4>
        <a:srgbClr val="219D5B"/>
      </a:accent4>
      <a:accent5>
        <a:srgbClr val="DA8C2B"/>
      </a:accent5>
      <a:accent6>
        <a:srgbClr val="6B5F93"/>
      </a:accent6>
      <a:hlink>
        <a:srgbClr val="0563C1"/>
      </a:hlink>
      <a:folHlink>
        <a:srgbClr val="954F72"/>
      </a:folHlink>
    </a:clrScheme>
    <a:fontScheme name="Vaxholms Sta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F9E51425-03B9-470C-94D5-AFD17DD4CF11}" vid="{5FACA47D-FF4E-4A44-B8A8-2A468F68B16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540</TotalTime>
  <Words>338</Words>
  <Application>Microsoft Office PowerPoint</Application>
  <PresentationFormat>Bildspel på skärmen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VaxholmSans</vt:lpstr>
      <vt:lpstr>Office-tema</vt:lpstr>
      <vt:lpstr>Årsredovisning 2019</vt:lpstr>
      <vt:lpstr>Utveckling av årsredovisningen</vt:lpstr>
      <vt:lpstr>Hänt i Vaxholm 2019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Positiva resultat</vt:lpstr>
      <vt:lpstr>Utmaningar</vt:lpstr>
      <vt:lpstr>Årets resultat</vt:lpstr>
      <vt:lpstr>Investeringsredovisning</vt:lpstr>
      <vt:lpstr>Måluppfyllelse och god ekonomisk hushållning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Koray Kahruman</dc:creator>
  <cp:lastModifiedBy>Koray Kahruman</cp:lastModifiedBy>
  <cp:revision>45</cp:revision>
  <dcterms:created xsi:type="dcterms:W3CDTF">2020-03-06T08:51:45Z</dcterms:created>
  <dcterms:modified xsi:type="dcterms:W3CDTF">2020-04-20T12:17:30Z</dcterms:modified>
</cp:coreProperties>
</file>