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9" r:id="rId4"/>
    <p:sldId id="262" r:id="rId5"/>
    <p:sldId id="263" r:id="rId6"/>
    <p:sldId id="267" r:id="rId7"/>
    <p:sldId id="264" r:id="rId8"/>
    <p:sldId id="265" r:id="rId9"/>
    <p:sldId id="269" r:id="rId10"/>
    <p:sldId id="25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782"/>
    <a:srgbClr val="3493C4"/>
    <a:srgbClr val="219D5B"/>
    <a:srgbClr val="00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43" autoAdjust="0"/>
  </p:normalViewPr>
  <p:slideViewPr>
    <p:cSldViewPr snapToGrid="0">
      <p:cViewPr varScale="1">
        <p:scale>
          <a:sx n="82" d="100"/>
          <a:sy n="82" d="100"/>
        </p:scale>
        <p:origin x="1035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B5D7-136A-4A98-B8A4-20DE7AFDAC09}" type="datetimeFigureOut">
              <a:rPr lang="sv-SE" smtClean="0"/>
              <a:t>2019-04-08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09CF-0200-43DF-B589-E9FCA88D04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38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91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30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92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37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41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9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06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57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09CF-0200-43DF-B589-E9FCA88D040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99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733" y="635000"/>
            <a:ext cx="7755467" cy="2510893"/>
          </a:xfrm>
        </p:spPr>
        <p:txBody>
          <a:bodyPr anchor="ctr">
            <a:normAutofit/>
          </a:bodyPr>
          <a:lstStyle>
            <a:lvl1pPr algn="l">
              <a:defRPr sz="55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33" y="3237968"/>
            <a:ext cx="77554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40A-F98E-448F-B5AD-36AC876A8DE5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2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38175"/>
            <a:ext cx="5800724" cy="7048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81125"/>
            <a:ext cx="5800725" cy="35147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6BE8-651E-4FFC-88FF-3CE3C78581EA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6705600" y="2819400"/>
            <a:ext cx="1752600" cy="1828800"/>
            <a:chOff x="4272" y="1584"/>
            <a:chExt cx="912" cy="100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272" y="1584"/>
              <a:ext cx="912" cy="1008"/>
            </a:xfrm>
            <a:prstGeom prst="roundRect">
              <a:avLst>
                <a:gd name="adj" fmla="val 16667"/>
              </a:avLst>
            </a:prstGeom>
            <a:solidFill>
              <a:srgbClr val="123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272" y="1968"/>
              <a:ext cx="576" cy="624"/>
            </a:xfrm>
            <a:prstGeom prst="rect">
              <a:avLst/>
            </a:prstGeom>
            <a:solidFill>
              <a:srgbClr val="123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19900" y="3019425"/>
            <a:ext cx="1466850" cy="15049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Faktaruta – med plats för lite text</a:t>
            </a:r>
          </a:p>
        </p:txBody>
      </p:sp>
    </p:spTree>
    <p:extLst>
      <p:ext uri="{BB962C8B-B14F-4D97-AF65-F5344CB8AC3E}">
        <p14:creationId xmlns:p14="http://schemas.microsoft.com/office/powerpoint/2010/main" val="36450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aktaruta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38175"/>
            <a:ext cx="5800724" cy="704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81125"/>
            <a:ext cx="5800725" cy="35147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C7B2-0401-4694-ADBC-31F25E582E9E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oup 44"/>
          <p:cNvGrpSpPr>
            <a:grpSpLocks/>
          </p:cNvGrpSpPr>
          <p:nvPr userDrawn="1"/>
        </p:nvGrpSpPr>
        <p:grpSpPr bwMode="auto">
          <a:xfrm>
            <a:off x="6705600" y="2438400"/>
            <a:ext cx="1752600" cy="1828800"/>
            <a:chOff x="4272" y="1584"/>
            <a:chExt cx="912" cy="1008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auto">
            <a:xfrm>
              <a:off x="4272" y="1584"/>
              <a:ext cx="912" cy="1008"/>
            </a:xfrm>
            <a:prstGeom prst="roundRect">
              <a:avLst>
                <a:gd name="adj" fmla="val 16667"/>
              </a:avLst>
            </a:prstGeom>
            <a:solidFill>
              <a:srgbClr val="0DA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4272" y="1968"/>
              <a:ext cx="576" cy="624"/>
            </a:xfrm>
            <a:prstGeom prst="rect">
              <a:avLst/>
            </a:prstGeom>
            <a:solidFill>
              <a:srgbClr val="0DA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19900" y="2609850"/>
            <a:ext cx="1466850" cy="15049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Faktaruta – med plats för lite text</a:t>
            </a:r>
          </a:p>
        </p:txBody>
      </p:sp>
      <p:pic>
        <p:nvPicPr>
          <p:cNvPr id="18" name="Picture 49" descr="Vaxholmslinj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91440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5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733" y="638175"/>
            <a:ext cx="7755467" cy="2730488"/>
          </a:xfrm>
        </p:spPr>
        <p:txBody>
          <a:bodyPr anchor="ctr">
            <a:normAutofit/>
          </a:bodyPr>
          <a:lstStyle>
            <a:lvl1pPr>
              <a:defRPr sz="5500"/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33" y="3395652"/>
            <a:ext cx="77554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04FA-2695-4831-AD19-761E2827A812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53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00B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EDE-C578-45A0-B11E-2ADF2DC4473B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219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C5AB-F5E5-4BA8-BB12-17F96B343C43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8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1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349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350B-2DAA-401C-B399-2DCE6BDB6FCD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772150"/>
          </a:xfrm>
          <a:prstGeom prst="rect">
            <a:avLst/>
          </a:prstGeom>
          <a:solidFill>
            <a:srgbClr val="084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4257675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avsnittsrubrik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C0D-EC93-4D07-937B-73C4E5937C19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8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381125"/>
            <a:ext cx="3810000" cy="35147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1125"/>
            <a:ext cx="3829050" cy="35147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257-0886-461C-940D-1C6A5561E837}" type="datetime1">
              <a:rPr lang="sv-SE" smtClean="0"/>
              <a:t>2019-04-08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75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38175"/>
            <a:ext cx="7762875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385888"/>
            <a:ext cx="380285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238375"/>
            <a:ext cx="3802856" cy="2657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5888"/>
            <a:ext cx="382905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38375"/>
            <a:ext cx="3829049" cy="2657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7B67-5594-4C9A-96FA-023C8AD2CF1F}" type="datetime1">
              <a:rPr lang="sv-SE" smtClean="0"/>
              <a:t>2019-04-08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86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F107-5AE3-43E4-95A9-660BE9471C77}" type="datetime1">
              <a:rPr lang="sv-SE" smtClean="0"/>
              <a:t>2019-04-08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8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">
    <p:bg>
      <p:bgPr>
        <a:solidFill>
          <a:srgbClr val="3493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012345"/>
              </a:gs>
              <a:gs pos="100000">
                <a:srgbClr val="08478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638176"/>
            <a:ext cx="7762874" cy="4257674"/>
          </a:xfrm>
        </p:spPr>
        <p:txBody>
          <a:bodyPr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Välkommen till…</a:t>
            </a:r>
            <a:br>
              <a:rPr lang="sv-SE" dirty="0"/>
            </a:br>
            <a:r>
              <a:rPr lang="sv-SE" dirty="0"/>
              <a:t>här skriver du</a:t>
            </a:r>
            <a:br>
              <a:rPr lang="sv-SE" dirty="0"/>
            </a:br>
            <a:r>
              <a:rPr lang="sv-SE" dirty="0"/>
              <a:t>din huvudrubrik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5" y="6299201"/>
            <a:ext cx="1262250" cy="365125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3FBDDC8A-09E0-42F0-A579-85A77C2227BF}" type="datetime1">
              <a:rPr lang="sv-SE" smtClean="0"/>
              <a:t>2019-04-08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775" y="6299201"/>
            <a:ext cx="441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Föredragshållare,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14" descr="Vaxholmslinj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Vaxholms_stad_CMYK_VIT-L_1309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" y="6007100"/>
            <a:ext cx="152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75751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C0DE-69C8-4D2B-9917-0CEF2F8BE6DB}" type="datetime1">
              <a:rPr lang="sv-SE" smtClean="0"/>
              <a:t>2019-04-08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6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3318-9C8F-47D0-A2C3-8A79C5C6F961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1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8FAA-99BE-492F-B929-9E758090EA08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38" descr="Vaxholmslinje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8400"/>
            <a:ext cx="91440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2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4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7FEA-110B-4DB0-B9E1-8E41A18B5577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 descr="Vaxholmslinj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713"/>
            <a:ext cx="91440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0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257E-FFAA-4FA4-8845-61519C9838FD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0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axholmslinje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342C-BAF5-4586-B4E8-77CF49855CAB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0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axholmslinje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538"/>
            <a:ext cx="9144000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B627-517E-40CD-9F99-9F27C8AE2563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9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axholmslinje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300"/>
            <a:ext cx="9144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ild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skriver du din sidrubrik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96E1-E9B8-43F8-B9FE-A9DCD8B1BB0F}" type="datetime1">
              <a:rPr lang="sv-SE" smtClean="0"/>
              <a:t>2019-04-08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din huvudrubrik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29CB-E6CE-48B1-8925-1A65A8F559E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axholmslinje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2413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638175"/>
            <a:ext cx="7762874" cy="704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381125"/>
            <a:ext cx="7762875" cy="351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1775" y="6299201"/>
            <a:ext cx="1548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fld id="{FABC77D2-C05D-4697-9D7C-97D058AF70B5}" type="datetime1">
              <a:rPr lang="sv-SE" smtClean="0"/>
              <a:pPr/>
              <a:t>2019-04-08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1" y="6299201"/>
            <a:ext cx="3886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Här skriver du din huvudrubrik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4300" y="107951"/>
            <a:ext cx="72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14C29CB-E6CE-48B1-8925-1A65A8F559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14" descr="Vaxholmslinje1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axholms_stad_CMYK L_130527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2" y="6018213"/>
            <a:ext cx="1522413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0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7" r:id="rId10"/>
    <p:sldLayoutId id="2147483678" r:id="rId11"/>
    <p:sldLayoutId id="2147483663" r:id="rId12"/>
    <p:sldLayoutId id="2147483673" r:id="rId13"/>
    <p:sldLayoutId id="2147483674" r:id="rId14"/>
    <p:sldLayoutId id="2147483675" r:id="rId15"/>
    <p:sldLayoutId id="2147483676" r:id="rId16"/>
    <p:sldLayoutId id="2147483664" r:id="rId17"/>
    <p:sldLayoutId id="2147483665" r:id="rId18"/>
    <p:sldLayoutId id="2147483666" r:id="rId19"/>
    <p:sldLayoutId id="2147483667" r:id="rId20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216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Årsredovisning 2018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1794-6DA8-4CC4-AB15-585D32D60AB5}" type="datetime1">
              <a:rPr lang="sv-SE" smtClean="0"/>
              <a:t>2019-04-08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52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324" y="352950"/>
            <a:ext cx="7762874" cy="704850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chemeClr val="accent1"/>
                </a:solidFill>
              </a:rPr>
              <a:t>Måluppfyllelse och god ekonomisk hushållning</a:t>
            </a:r>
          </a:p>
        </p:txBody>
      </p:sp>
      <p:sp>
        <p:nvSpPr>
          <p:cNvPr id="6" name="Rektangel 5"/>
          <p:cNvSpPr/>
          <p:nvPr/>
        </p:nvSpPr>
        <p:spPr>
          <a:xfrm>
            <a:off x="629392" y="1057800"/>
            <a:ext cx="7801543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850"/>
              </a:spcAft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Vaxholms stad bedömer att kommunen har god ekonomisk hushållning om: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50"/>
              </a:spcAft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 än 50 procent av den aggregerade måluppfyllelsen visar </a:t>
            </a:r>
            <a:r>
              <a:rPr lang="sv-S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uppfylld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(grönt) eller </a:t>
            </a:r>
            <a:r>
              <a:rPr lang="sv-SE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 väg att uppfyllas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(gult) inom </a:t>
            </a:r>
            <a:r>
              <a:rPr lang="sv-S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 målområdena.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13791" y="2441457"/>
            <a:ext cx="90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Kvalitet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437"/>
            <a:ext cx="3332528" cy="21691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264" y="3028437"/>
            <a:ext cx="3240000" cy="224116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000" y="3028437"/>
            <a:ext cx="3240000" cy="2234204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3831637" y="2363726"/>
            <a:ext cx="102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Livsmiljö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097837" y="2379398"/>
            <a:ext cx="10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8162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266349" y="334529"/>
            <a:ext cx="7762874" cy="704850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chemeClr val="accent1"/>
                </a:solidFill>
              </a:rPr>
              <a:t>Viktiga händelser och resultat kvalitet</a:t>
            </a:r>
          </a:p>
        </p:txBody>
      </p:sp>
      <p:sp>
        <p:nvSpPr>
          <p:cNvPr id="2" name="Rektangel 1"/>
          <p:cNvSpPr/>
          <p:nvPr/>
        </p:nvSpPr>
        <p:spPr>
          <a:xfrm>
            <a:off x="266349" y="3900115"/>
            <a:ext cx="4188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Hemtjänsten har bästa personalkontinuiteten i landet</a:t>
            </a:r>
          </a:p>
        </p:txBody>
      </p:sp>
      <p:sp>
        <p:nvSpPr>
          <p:cNvPr id="3" name="Rektangel 2"/>
          <p:cNvSpPr/>
          <p:nvPr/>
        </p:nvSpPr>
        <p:spPr>
          <a:xfrm>
            <a:off x="242035" y="4649188"/>
            <a:ext cx="5467303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Hemtjänsten och dagverksamheten blev Stjärnmärkt</a:t>
            </a:r>
          </a:p>
        </p:txBody>
      </p:sp>
      <p:sp>
        <p:nvSpPr>
          <p:cNvPr id="4" name="Rektangel 3"/>
          <p:cNvSpPr/>
          <p:nvPr/>
        </p:nvSpPr>
        <p:spPr>
          <a:xfrm>
            <a:off x="266349" y="811468"/>
            <a:ext cx="609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Bästa sammanvägda resultatet i Stockholms län för årskurs 9</a:t>
            </a:r>
          </a:p>
        </p:txBody>
      </p:sp>
      <p:sp>
        <p:nvSpPr>
          <p:cNvPr id="6" name="Rektangel 5"/>
          <p:cNvSpPr/>
          <p:nvPr/>
        </p:nvSpPr>
        <p:spPr>
          <a:xfrm>
            <a:off x="6834993" y="3554386"/>
            <a:ext cx="2167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Webbsändning från kommunfullmäktige</a:t>
            </a:r>
          </a:p>
        </p:txBody>
      </p:sp>
      <p:sp>
        <p:nvSpPr>
          <p:cNvPr id="7" name="Rektangel 6"/>
          <p:cNvSpPr/>
          <p:nvPr/>
        </p:nvSpPr>
        <p:spPr>
          <a:xfrm>
            <a:off x="2896497" y="3317403"/>
            <a:ext cx="4034694" cy="2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Linfärjans försöksperiod var framgångsrik</a:t>
            </a:r>
          </a:p>
        </p:txBody>
      </p:sp>
      <p:sp>
        <p:nvSpPr>
          <p:cNvPr id="8" name="Rektangel 7"/>
          <p:cNvSpPr/>
          <p:nvPr/>
        </p:nvSpPr>
        <p:spPr>
          <a:xfrm>
            <a:off x="6137267" y="2166139"/>
            <a:ext cx="3233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E-tjänsteportal lanserades på stadens webbsida</a:t>
            </a:r>
          </a:p>
        </p:txBody>
      </p:sp>
      <p:sp>
        <p:nvSpPr>
          <p:cNvPr id="9" name="Rektangel 8"/>
          <p:cNvSpPr/>
          <p:nvPr/>
        </p:nvSpPr>
        <p:spPr>
          <a:xfrm>
            <a:off x="266349" y="5037755"/>
            <a:ext cx="4920143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Vaxholms stad återtar driften av särskilt boende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9" y="2839190"/>
            <a:ext cx="1438713" cy="95818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02" y="1043792"/>
            <a:ext cx="2167376" cy="112234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20" y="1987524"/>
            <a:ext cx="2293676" cy="1200357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964" y="4223280"/>
            <a:ext cx="2727405" cy="13696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19" y="1168901"/>
            <a:ext cx="1967219" cy="1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1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39558" y="287305"/>
            <a:ext cx="7762874" cy="704850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chemeClr val="accent1"/>
                </a:solidFill>
              </a:rPr>
              <a:t>Viktiga händelser och resultat livsmiljö</a:t>
            </a:r>
          </a:p>
        </p:txBody>
      </p:sp>
      <p:sp>
        <p:nvSpPr>
          <p:cNvPr id="6" name="Rektangel 5"/>
          <p:cNvSpPr/>
          <p:nvPr/>
        </p:nvSpPr>
        <p:spPr>
          <a:xfrm>
            <a:off x="2210009" y="1296933"/>
            <a:ext cx="327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Globala hållbarhetsmålen, Agenda 2030</a:t>
            </a:r>
          </a:p>
        </p:txBody>
      </p:sp>
      <p:sp>
        <p:nvSpPr>
          <p:cNvPr id="7" name="Rektangel 6"/>
          <p:cNvSpPr/>
          <p:nvPr/>
        </p:nvSpPr>
        <p:spPr>
          <a:xfrm>
            <a:off x="59957" y="3137110"/>
            <a:ext cx="2531078" cy="2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Webbsidor hållbar livsstil</a:t>
            </a:r>
          </a:p>
        </p:txBody>
      </p:sp>
      <p:sp>
        <p:nvSpPr>
          <p:cNvPr id="8" name="Rektangel 7"/>
          <p:cNvSpPr/>
          <p:nvPr/>
        </p:nvSpPr>
        <p:spPr>
          <a:xfrm>
            <a:off x="121489" y="3933787"/>
            <a:ext cx="2088520" cy="2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meningsfull fritid</a:t>
            </a:r>
          </a:p>
        </p:txBody>
      </p:sp>
      <p:sp>
        <p:nvSpPr>
          <p:cNvPr id="9" name="Rektangel 8"/>
          <p:cNvSpPr/>
          <p:nvPr/>
        </p:nvSpPr>
        <p:spPr>
          <a:xfrm>
            <a:off x="6120337" y="2429607"/>
            <a:ext cx="312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Kronängsskolan fick pris som årets </a:t>
            </a:r>
            <a:r>
              <a:rPr lang="sv-S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vattenskola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020995" y="4484332"/>
            <a:ext cx="2346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Restaureringen av Eriksömaren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833106" y="3540705"/>
            <a:ext cx="3171702" cy="2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Publika </a:t>
            </a:r>
            <a:r>
              <a:rPr lang="sv-SE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laddstationer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för elbilar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30" y="1012237"/>
            <a:ext cx="2021370" cy="134758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08" y="3616084"/>
            <a:ext cx="2992953" cy="168367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01" y="963414"/>
            <a:ext cx="2098208" cy="206837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" y="4218085"/>
            <a:ext cx="1839885" cy="122659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93" y="2432185"/>
            <a:ext cx="28575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AE3E34-FB48-40DD-B4B3-907E3618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AD386A8D-0456-465B-A894-5365EBBA6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8843" y="638175"/>
            <a:ext cx="10978357" cy="49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E9798-B022-48FD-A8C5-4FA3BDD3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ECDB01-F999-48C5-8509-E24961BE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7" y="2439152"/>
            <a:ext cx="9051392" cy="1595399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C6E287B-833C-4F2F-A5FC-D7636F320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02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DB3370-97C1-4DF2-AC38-D3218B87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3248C8-0FD9-4DF7-B944-89D5A3860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79" y="2321963"/>
            <a:ext cx="11550472" cy="1633048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D265CBC-4662-4D26-9088-65EED4203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10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F0B10-FF3E-46B1-8997-50D680D8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C3A736-CCF8-43BE-8F0A-0067A10A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9" y="2581012"/>
            <a:ext cx="9133909" cy="1426161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6C680F-2208-4C96-91D5-BD7096F4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203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DFE1D1-2305-45D3-B81D-0CC1933A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BCC99C8-6502-455B-AF26-CDA0C7F41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8960" y="1127564"/>
            <a:ext cx="5983081" cy="35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2821E73-F096-4BAB-9E7D-7D135E4C2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943" y="1134132"/>
            <a:ext cx="7326114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xholms Sta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4782"/>
      </a:accent1>
      <a:accent2>
        <a:srgbClr val="3493C4"/>
      </a:accent2>
      <a:accent3>
        <a:srgbClr val="00B0AB"/>
      </a:accent3>
      <a:accent4>
        <a:srgbClr val="219D5B"/>
      </a:accent4>
      <a:accent5>
        <a:srgbClr val="DA8C2B"/>
      </a:accent5>
      <a:accent6>
        <a:srgbClr val="6B5F93"/>
      </a:accent6>
      <a:hlink>
        <a:srgbClr val="0563C1"/>
      </a:hlink>
      <a:folHlink>
        <a:srgbClr val="954F72"/>
      </a:folHlink>
    </a:clrScheme>
    <a:fontScheme name="Vaxholms Sta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9E51425-03B9-470C-94D5-AFD17DD4CF11}" vid="{5FACA47D-FF4E-4A44-B8A8-2A468F68B16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304</TotalTime>
  <Words>108</Words>
  <Application>Microsoft Office PowerPoint</Application>
  <PresentationFormat>Bildspel på skärmen (4:3)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Office-tema</vt:lpstr>
      <vt:lpstr>Årsredovisning 2018</vt:lpstr>
      <vt:lpstr>Viktiga händelser och resultat kvalitet</vt:lpstr>
      <vt:lpstr>Viktiga händelser och resultat livsmiljö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Måluppfyllelse och god ekonomisk hushållning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Årsredovisning 2018</dc:title>
  <dc:creator>Jennie Falk Eriksson</dc:creator>
  <cp:lastModifiedBy>Koray Kahruman</cp:lastModifiedBy>
  <cp:revision>44</cp:revision>
  <dcterms:created xsi:type="dcterms:W3CDTF">2019-03-04T14:48:22Z</dcterms:created>
  <dcterms:modified xsi:type="dcterms:W3CDTF">2019-04-08T09:46:04Z</dcterms:modified>
</cp:coreProperties>
</file>